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4"/>
  </p:notesMasterIdLst>
  <p:sldIdLst>
    <p:sldId id="281" r:id="rId2"/>
    <p:sldId id="498" r:id="rId3"/>
    <p:sldId id="503" r:id="rId4"/>
    <p:sldId id="501" r:id="rId5"/>
    <p:sldId id="504" r:id="rId6"/>
    <p:sldId id="512" r:id="rId7"/>
    <p:sldId id="500" r:id="rId8"/>
    <p:sldId id="506" r:id="rId9"/>
    <p:sldId id="507" r:id="rId10"/>
    <p:sldId id="499" r:id="rId11"/>
    <p:sldId id="511" r:id="rId12"/>
    <p:sldId id="416" r:id="rId1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GyeonggiTitleOTF Medium" panose="02020603020101020101" pitchFamily="18" charset="-127"/>
      <p:regular r:id="rId19"/>
      <p:bold r:id="rId20"/>
      <p:italic r:id="rId21"/>
      <p:boldItalic r:id="rId22"/>
    </p:embeddedFont>
    <p:embeddedFont>
      <p:font typeface="GyeonggiTitleOTF Medium" panose="02020603020101020101" pitchFamily="18" charset="-127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75" autoAdjust="0"/>
    <p:restoredTop sz="94930"/>
  </p:normalViewPr>
  <p:slideViewPr>
    <p:cSldViewPr snapToGrid="0">
      <p:cViewPr>
        <p:scale>
          <a:sx n="122" d="100"/>
          <a:sy n="122" d="100"/>
        </p:scale>
        <p:origin x="1632" y="144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249" d="100"/>
          <a:sy n="249" d="100"/>
        </p:scale>
        <p:origin x="392" y="-4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4E7E67DA-0D19-E746-AC67-3D263D67A4FB}" type="datetimeFigureOut">
              <a:rPr kumimoji="1" lang="ko-Kore-KR" altLang="en-US" smtClean="0"/>
              <a:pPr/>
              <a:t>2023. 8. 31.</a:t>
            </a:fld>
            <a:endParaRPr kumimoji="1" lang="ko-Kore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234CA8CE-722C-C442-8664-4A3D4F9859B1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499394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10971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09067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26810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4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76571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5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46066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KR" dirty="0"/>
              <a:t>https://arxiv.org/pdf/2305.14314.pdf</a:t>
            </a:r>
          </a:p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6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04423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7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763771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8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904949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>
                <a:latin typeface="+mn-lt"/>
              </a:rPr>
              <a:t>ㅋ</a:t>
            </a:r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10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36150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2023. 8. 31.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pPr/>
              <a:t>2023. 8. 31.</a:t>
            </a:fld>
            <a:endParaRPr kumimoji="1" lang="ko-Kore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55DE4BDA-059B-1647-A1B5-3021ED81D6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yeonggiTitleOTF Medium" panose="0202060302010102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F066E-2E82-8707-FDE3-9E2E6B45A361}"/>
              </a:ext>
            </a:extLst>
          </p:cNvPr>
          <p:cNvSpPr txBox="1"/>
          <p:nvPr/>
        </p:nvSpPr>
        <p:spPr>
          <a:xfrm>
            <a:off x="938633" y="2965298"/>
            <a:ext cx="73260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DoctorGPT</a:t>
            </a:r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</a:t>
            </a:r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&amp;</a:t>
            </a:r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 </a:t>
            </a:r>
            <a:r>
              <a:rPr lang="en-US" altLang="ko-KR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Fine-tune </a:t>
            </a:r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LoRA</a:t>
            </a:r>
            <a:endParaRPr lang="ko-KR" altLang="en-US" sz="4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CA1D99-0908-724D-1A30-EF519AB94F3F}"/>
              </a:ext>
            </a:extLst>
          </p:cNvPr>
          <p:cNvSpPr txBox="1"/>
          <p:nvPr/>
        </p:nvSpPr>
        <p:spPr>
          <a:xfrm>
            <a:off x="3327107" y="4898137"/>
            <a:ext cx="2549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830A33-4183-290E-730B-0363B92C711C}"/>
              </a:ext>
            </a:extLst>
          </p:cNvPr>
          <p:cNvSpPr txBox="1"/>
          <p:nvPr/>
        </p:nvSpPr>
        <p:spPr>
          <a:xfrm>
            <a:off x="2998491" y="3673184"/>
            <a:ext cx="320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-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모델 실행과 </a:t>
            </a:r>
            <a:r>
              <a:rPr kumimoji="1" lang="en-US" altLang="ko-KR" b="1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fine-tune </a:t>
            </a:r>
            <a:r>
              <a:rPr kumimoji="1" lang="en-US" altLang="ko-KR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LoRA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DF0E2-2A6E-8222-B68F-0072818B8425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kullm</a:t>
            </a:r>
            <a:r>
              <a:rPr kumimoji="1" lang="ko-Kore-KR" altLang="en-US" sz="3200" dirty="0">
                <a:ea typeface="GyeonggiTitleOTF Medium" panose="02020603020101020101" pitchFamily="18" charset="-127"/>
              </a:rPr>
              <a:t>에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의대데이터 추가 학습 성능 테스트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49" y="1175657"/>
            <a:ext cx="788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응답과 정답의 유사도 계산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GPT4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로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score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계산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41FADE-A01E-4546-7563-84C33E1E0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101" y="2436194"/>
            <a:ext cx="4018361" cy="324614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CC1DE30-17FE-8967-03A8-BAB26BC31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2425" y="2880065"/>
            <a:ext cx="2498275" cy="951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9598CF-84C7-5DE0-8EE6-26F5E20BFD2A}"/>
              </a:ext>
            </a:extLst>
          </p:cNvPr>
          <p:cNvSpPr txBox="1"/>
          <p:nvPr/>
        </p:nvSpPr>
        <p:spPr>
          <a:xfrm>
            <a:off x="7820700" y="3244334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ko-Kore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평균값</a:t>
            </a:r>
          </a:p>
        </p:txBody>
      </p:sp>
    </p:spTree>
    <p:extLst>
      <p:ext uri="{BB962C8B-B14F-4D97-AF65-F5344CB8AC3E}">
        <p14:creationId xmlns:p14="http://schemas.microsoft.com/office/powerpoint/2010/main" val="3555646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koalpaca</a:t>
            </a:r>
            <a:r>
              <a:rPr kumimoji="1" lang="ko-Kore-KR" altLang="en-US" sz="3200">
                <a:ea typeface="GyeonggiTitleOTF Medium" panose="02020603020101020101" pitchFamily="18" charset="-127"/>
              </a:rPr>
              <a:t>에</a:t>
            </a:r>
            <a:r>
              <a:rPr kumimoji="1" lang="ko-KR" altLang="en-US" sz="3200">
                <a:ea typeface="GyeonggiTitleOTF Medium" panose="02020603020101020101" pitchFamily="18" charset="-127"/>
              </a:rPr>
              <a:t> 의대데이터 추가 학습 성능 테스트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2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415D63C-36E0-E0CF-21E3-FEA80A5FD4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8807" y="1487179"/>
            <a:ext cx="4716132" cy="248484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A372C3-ECFA-298D-990F-0BD755924D4B}"/>
              </a:ext>
            </a:extLst>
          </p:cNvPr>
          <p:cNvSpPr txBox="1"/>
          <p:nvPr/>
        </p:nvSpPr>
        <p:spPr>
          <a:xfrm>
            <a:off x="5043518" y="3429000"/>
            <a:ext cx="395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kumimoji="1" lang="ko-Kore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의대데이터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600</a:t>
            </a:r>
            <a:r>
              <a:rPr kumimoji="1"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 추가학습 </a:t>
            </a:r>
            <a:r>
              <a:rPr kumimoji="1"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(8epoch)</a:t>
            </a:r>
            <a:endParaRPr kumimoji="1" lang="ko-Kore-KR" altLang="en-US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9FBCF70-B120-468A-98D8-7167545FA92D}"/>
              </a:ext>
            </a:extLst>
          </p:cNvPr>
          <p:cNvCxnSpPr>
            <a:cxnSpLocks/>
          </p:cNvCxnSpPr>
          <p:nvPr/>
        </p:nvCxnSpPr>
        <p:spPr>
          <a:xfrm>
            <a:off x="4470480" y="3613666"/>
            <a:ext cx="57303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054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DoctorGPT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49" y="1175657"/>
            <a:ext cx="7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 돌리기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B75E043-EE3E-A115-71D3-52B92B332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49" y="1691167"/>
            <a:ext cx="7772400" cy="15662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C7CEEC-A979-15AD-7892-FA81399044CB}"/>
              </a:ext>
            </a:extLst>
          </p:cNvPr>
          <p:cNvSpPr txBox="1"/>
          <p:nvPr/>
        </p:nvSpPr>
        <p:spPr>
          <a:xfrm>
            <a:off x="742949" y="3600623"/>
            <a:ext cx="7772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solidFill>
                  <a:srgbClr val="00B0F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입력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"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전립선 특이 항원 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kumimoji="1"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PSA)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수치와 전립선암 발병 가능성 사이에 상관 관계가 있을까요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?"</a:t>
            </a:r>
          </a:p>
          <a:p>
            <a:r>
              <a:rPr kumimoji="1" lang="ko-KR" altLang="en-US" sz="1600" dirty="0">
                <a:solidFill>
                  <a:srgbClr val="FFC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출력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kumimoji="1"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PSA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수치와 전립선암 사이의 관계는 복잡합니다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PSA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검사는 전립선에서 생성되는 단백질 수준을 측정합니다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높은 </a:t>
            </a:r>
            <a:r>
              <a:rPr kumimoji="1"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PSA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수치는 전립선암을 나타낼 수 있지만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양성 전립선 비대증 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(</a:t>
            </a:r>
            <a:r>
              <a:rPr kumimoji="1"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BPH)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과 같은 다른 요소로 인해 상승할 수도 있습니다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높은 </a:t>
            </a:r>
            <a:r>
              <a:rPr kumimoji="1"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PSA</a:t>
            </a: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를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가진 환자에 대한 </a:t>
            </a: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생검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결정은 환자의 나이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의료 기록 및 신체 검사 결과와 같은 다른 요소를 기반으로 해야 합니다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PSA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검사는 완벽한 검사가 아니며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가짜 양성 및 가짜 음성 결과가 발생할 수 있습니다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미국 비뇨기과 협회는 </a:t>
            </a:r>
            <a:r>
              <a:rPr kumimoji="1"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PSA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수치가 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2.5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에서 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10 </a:t>
            </a:r>
            <a:r>
              <a:rPr kumimoji="1" lang="en" altLang="ko-Kore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ng/mL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사이인 남성은 전립선 </a:t>
            </a: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생검을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평가받아야 한다고 권장합니다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kumimoji="1" lang="ko-Kore-KR" altLang="en-US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76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DoctorGPT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49" y="1175657"/>
            <a:ext cx="7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 돌리기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163855A-E009-688E-B86E-7E46C9594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8" y="1544989"/>
            <a:ext cx="3579091" cy="51954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4F897A-E70F-FC60-22ED-C2A314901F2E}"/>
              </a:ext>
            </a:extLst>
          </p:cNvPr>
          <p:cNvSpPr txBox="1"/>
          <p:nvPr/>
        </p:nvSpPr>
        <p:spPr>
          <a:xfrm>
            <a:off x="4290866" y="1755355"/>
            <a:ext cx="457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instruction:  ---- input: -- ouput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b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</a:b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프롬프트를 넣어주지 않을 시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max token length 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까지 질문 답변 무한 반복하는 현상 </a:t>
            </a:r>
            <a:r>
              <a:rPr lang="en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1949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kullm</a:t>
            </a:r>
            <a:r>
              <a:rPr kumimoji="1" lang="ko-Kore-KR" altLang="en-US" sz="3200" dirty="0">
                <a:ea typeface="GyeonggiTitleOTF Medium" panose="02020603020101020101" pitchFamily="18" charset="-127"/>
              </a:rPr>
              <a:t>에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의대데이터 추가 학습 성능 테스트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50" y="1315507"/>
            <a:ext cx="7886700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학습데이터에 의해 모델의 응답 길이가 좌우되는지 확인하기 위한 실험을 진행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프롬프트로 인한 지식 습득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학습 정도를 평가하기 위한 실험 진행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US" altLang="ko-KR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kullm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 의대데이터를 추가 학습한다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의대데이터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600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중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60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개를 무작위로 추출하여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해당 데이터에 대해 성능 비교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instruction, input, output :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의대 데이터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pred: </a:t>
            </a:r>
            <a:r>
              <a:rPr lang="en-US" altLang="ko-KR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kullm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모델 응답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26E880D-F7E7-D960-5C7D-812479904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982" y="3058399"/>
            <a:ext cx="3329563" cy="343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269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kullm</a:t>
            </a:r>
            <a:r>
              <a:rPr kumimoji="1" lang="ko-Kore-KR" altLang="en-US" sz="3200" dirty="0">
                <a:ea typeface="GyeonggiTitleOTF Medium" panose="02020603020101020101" pitchFamily="18" charset="-127"/>
              </a:rPr>
              <a:t>에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의대데이터 추가 학습 성능 테스트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60E695-8F4E-6B32-D40F-D941A0CBA7DC}"/>
              </a:ext>
            </a:extLst>
          </p:cNvPr>
          <p:cNvSpPr txBox="1"/>
          <p:nvPr/>
        </p:nvSpPr>
        <p:spPr>
          <a:xfrm>
            <a:off x="878774" y="1840675"/>
            <a:ext cx="6447312" cy="1705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10 epoch ( learning rate scheduler : linear 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8 epoch ( learning rate schdeuler : constant 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8 epoch ( lora target </a:t>
            </a:r>
            <a:r>
              <a:rPr 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modu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mlp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layer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추가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constant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)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2 </a:t>
            </a:r>
            <a:r>
              <a:rPr lang="en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epoch ( lora target </a:t>
            </a:r>
            <a:r>
              <a:rPr 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modu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le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en-US" altLang="ko-KR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mlp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layer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추가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linear) </a:t>
            </a:r>
            <a:endParaRPr lang="en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3D1B0D-6C03-E648-5014-1A00B242D966}"/>
              </a:ext>
            </a:extLst>
          </p:cNvPr>
          <p:cNvSpPr txBox="1"/>
          <p:nvPr/>
        </p:nvSpPr>
        <p:spPr>
          <a:xfrm>
            <a:off x="620156" y="1525028"/>
            <a:ext cx="23283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KR" sz="20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Lora 로 학습</a:t>
            </a:r>
          </a:p>
        </p:txBody>
      </p:sp>
      <p:pic>
        <p:nvPicPr>
          <p:cNvPr id="7" name="Picture 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BA0F4C9B-D111-5F35-9A9F-6044E53C3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156" y="4214815"/>
            <a:ext cx="2336800" cy="1435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AD18FC-382F-9FD6-6176-4FC833554C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500" y="4422221"/>
            <a:ext cx="60325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304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F4A4FD1B-CBAF-F696-A5EF-3B76F5853B6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kullm</a:t>
            </a:r>
            <a:r>
              <a:rPr kumimoji="1" lang="ko-Kore-KR" altLang="en-US" sz="3200" dirty="0">
                <a:ea typeface="GyeonggiTitleOTF Medium" panose="02020603020101020101" pitchFamily="18" charset="-127"/>
              </a:rPr>
              <a:t>에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의대데이터 추가 학습 성능 테스트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11" name="Picture 10" descr="A graph with blue and orange dots&#10;&#10;Description automatically generated">
            <a:extLst>
              <a:ext uri="{FF2B5EF4-FFF2-40B4-BE49-F238E27FC236}">
                <a16:creationId xmlns:a16="http://schemas.microsoft.com/office/drawing/2014/main" id="{B9D0ADF0-F390-7647-A589-7130BE800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685" y="1175657"/>
            <a:ext cx="4912067" cy="496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851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kullm</a:t>
            </a:r>
            <a:r>
              <a:rPr kumimoji="1" lang="ko-Kore-KR" altLang="en-US" sz="3200" dirty="0">
                <a:ea typeface="GyeonggiTitleOTF Medium" panose="02020603020101020101" pitchFamily="18" charset="-127"/>
              </a:rPr>
              <a:t>에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의대데이터 추가 학습 성능 테스트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49" y="1175657"/>
            <a:ext cx="7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모델의 응답 토큰 개수 비교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52A3156-C157-3BC4-E31B-0E0F905A4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263" y="1986188"/>
            <a:ext cx="6447472" cy="414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443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kullm</a:t>
            </a:r>
            <a:r>
              <a:rPr kumimoji="1" lang="ko-Kore-KR" altLang="en-US" sz="3200" dirty="0">
                <a:ea typeface="GyeonggiTitleOTF Medium" panose="02020603020101020101" pitchFamily="18" charset="-127"/>
              </a:rPr>
              <a:t>에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의대데이터 추가 학습 성능 테스트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49" y="1175657"/>
            <a:ext cx="7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 성능 평가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B3ADC-F0EA-DB81-4BB4-09BC205BDB32}"/>
              </a:ext>
            </a:extLst>
          </p:cNvPr>
          <p:cNvSpPr txBox="1"/>
          <p:nvPr/>
        </p:nvSpPr>
        <p:spPr>
          <a:xfrm>
            <a:off x="907221" y="1555092"/>
            <a:ext cx="7608128" cy="787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ftModel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 만들어낸 문장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bbModel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 만들어지는 문장에 대해서 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GPT4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가 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score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측정</a:t>
            </a:r>
            <a:endParaRPr lang="en-US" altLang="ko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prompt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에 원래 </a:t>
            </a:r>
            <a:r>
              <a:rPr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QA set </a:t>
            </a:r>
            <a:r>
              <a:rPr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제공</a:t>
            </a:r>
            <a:endParaRPr lang="en-KR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12" name="Picture 11" descr="A screenshot of a test&#10;&#10;Description automatically generated">
            <a:extLst>
              <a:ext uri="{FF2B5EF4-FFF2-40B4-BE49-F238E27FC236}">
                <a16:creationId xmlns:a16="http://schemas.microsoft.com/office/drawing/2014/main" id="{98A56C1E-91A0-121D-5E5F-7ED2C36D4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626" y="3429000"/>
            <a:ext cx="7772400" cy="3012558"/>
          </a:xfrm>
          <a:prstGeom prst="rect">
            <a:avLst/>
          </a:prstGeom>
          <a:ln w="15875">
            <a:solidFill>
              <a:srgbClr val="FF0000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8E0934-FE6C-9D2F-9165-39C09B2EA3C1}"/>
              </a:ext>
            </a:extLst>
          </p:cNvPr>
          <p:cNvSpPr txBox="1"/>
          <p:nvPr/>
        </p:nvSpPr>
        <p:spPr>
          <a:xfrm>
            <a:off x="535626" y="3032102"/>
            <a:ext cx="2114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사용한 프롬프트</a:t>
            </a:r>
          </a:p>
        </p:txBody>
      </p:sp>
    </p:spTree>
    <p:extLst>
      <p:ext uri="{BB962C8B-B14F-4D97-AF65-F5344CB8AC3E}">
        <p14:creationId xmlns:p14="http://schemas.microsoft.com/office/powerpoint/2010/main" val="709541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6AE40D6-AE70-08FA-9551-45CB89CA853F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kullm</a:t>
            </a:r>
            <a:r>
              <a:rPr kumimoji="1" lang="ko-Kore-KR" altLang="en-US" sz="3200" dirty="0">
                <a:ea typeface="GyeonggiTitleOTF Medium" panose="02020603020101020101" pitchFamily="18" charset="-127"/>
              </a:rPr>
              <a:t>에</a:t>
            </a:r>
            <a:r>
              <a:rPr kumimoji="1" lang="ko-KR" altLang="en-US" sz="3200" dirty="0">
                <a:ea typeface="GyeonggiTitleOTF Medium" panose="02020603020101020101" pitchFamily="18" charset="-127"/>
              </a:rPr>
              <a:t> 의대데이터 추가 학습 성능 테스트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32E16EC-C018-DB02-40E4-6506BF7B7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91" y="1323974"/>
            <a:ext cx="67056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673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7389</TotalTime>
  <Words>394</Words>
  <Application>Microsoft Macintosh PowerPoint</Application>
  <PresentationFormat>화면 슬라이드 쇼(4:3)</PresentationFormat>
  <Paragraphs>54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Calibri</vt:lpstr>
      <vt:lpstr>Wingdings</vt:lpstr>
      <vt:lpstr>GyeonggiTitleOTF Medium</vt:lpstr>
      <vt:lpstr>Arial</vt:lpstr>
      <vt:lpstr>GyeonggiTitleOTF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조희진</cp:lastModifiedBy>
  <cp:revision>253</cp:revision>
  <dcterms:created xsi:type="dcterms:W3CDTF">2023-05-28T14:12:31Z</dcterms:created>
  <dcterms:modified xsi:type="dcterms:W3CDTF">2023-08-31T06:25:22Z</dcterms:modified>
</cp:coreProperties>
</file>

<file path=docProps/thumbnail.jpeg>
</file>